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uli"/>
      <p:regular r:id="rId31"/>
      <p:bold r:id="rId32"/>
      <p:italic r:id="rId33"/>
      <p:boldItalic r:id="rId34"/>
    </p:embeddedFont>
    <p:embeddedFont>
      <p:font typeface="Muli Regular"/>
      <p:regular r:id="rId35"/>
      <p:bold r:id="rId36"/>
      <p:italic r:id="rId37"/>
      <p:boldItalic r:id="rId38"/>
    </p:embeddedFont>
    <p:embeddedFont>
      <p:font typeface="Lexend Deca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E4C01D3-2858-4E02-8331-599B9246D0B3}">
  <a:tblStyle styleId="{7E4C01D3-2858-4E02-8331-599B9246D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uli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uli-italic.fntdata"/><Relationship Id="rId10" Type="http://schemas.openxmlformats.org/officeDocument/2006/relationships/slide" Target="slides/slide5.xml"/><Relationship Id="rId32" Type="http://schemas.openxmlformats.org/officeDocument/2006/relationships/font" Target="fonts/Muli-bold.fntdata"/><Relationship Id="rId13" Type="http://schemas.openxmlformats.org/officeDocument/2006/relationships/slide" Target="slides/slide8.xml"/><Relationship Id="rId35" Type="http://schemas.openxmlformats.org/officeDocument/2006/relationships/font" Target="fonts/MuliRegular-regular.fntdata"/><Relationship Id="rId12" Type="http://schemas.openxmlformats.org/officeDocument/2006/relationships/slide" Target="slides/slide7.xml"/><Relationship Id="rId34" Type="http://schemas.openxmlformats.org/officeDocument/2006/relationships/font" Target="fonts/Muli-boldItalic.fntdata"/><Relationship Id="rId15" Type="http://schemas.openxmlformats.org/officeDocument/2006/relationships/slide" Target="slides/slide10.xml"/><Relationship Id="rId37" Type="http://schemas.openxmlformats.org/officeDocument/2006/relationships/font" Target="fonts/MuliRegular-italic.fntdata"/><Relationship Id="rId14" Type="http://schemas.openxmlformats.org/officeDocument/2006/relationships/slide" Target="slides/slide9.xml"/><Relationship Id="rId36" Type="http://schemas.openxmlformats.org/officeDocument/2006/relationships/font" Target="fonts/MuliRegular-bold.fntdata"/><Relationship Id="rId17" Type="http://schemas.openxmlformats.org/officeDocument/2006/relationships/slide" Target="slides/slide12.xml"/><Relationship Id="rId39" Type="http://schemas.openxmlformats.org/officeDocument/2006/relationships/font" Target="fonts/LexendDeca-regular.fntdata"/><Relationship Id="rId16" Type="http://schemas.openxmlformats.org/officeDocument/2006/relationships/slide" Target="slides/slide11.xml"/><Relationship Id="rId38" Type="http://schemas.openxmlformats.org/officeDocument/2006/relationships/font" Target="fonts/MuliRegula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8e15b744c_2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8e15b744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4495f2fbc_3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4495f2fbc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Baoxian</a:t>
            </a:r>
            <a:r>
              <a:rPr lang="en"/>
              <a:t>: </a:t>
            </a:r>
            <a:r>
              <a:rPr lang="en"/>
              <a:t>Tell us about the problems you faced tracking your schedule and how you overcame them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495f2fbc_3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495f2fbc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Baoxian: </a:t>
            </a:r>
            <a:r>
              <a:rPr lang="en"/>
              <a:t>Tell us about the problems you faced tracking your schedule and how you overcame them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4495f2fbc_3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4495f2fb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YanNing </a:t>
            </a:r>
            <a:r>
              <a:rPr lang="en" sz="1000"/>
              <a:t>&lt;insert a graph of metric over time, perhaps at each iteration and its halfway mark&gt;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495f2fbc_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495f2fb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YanNing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8e4463993_5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8e4463993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495f2fbc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4495f2fb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YanNing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495f2fbc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495f2fbc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yanning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4495f2fbc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4495f2f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495f2fbc_3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495f2fbc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bid functionality from Iter 2 to Iter1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bid validation from Iter1 to Iter2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 clearing logic from Iter3 to Iter2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 Code from scratch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4495f2fbc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4495f2f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e15b744c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8e15b744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e4463993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e44639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8e4463993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8e446399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ricia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uli Regular"/>
              <a:buChar char="⬡"/>
            </a:pPr>
            <a:r>
              <a:rPr lang="en" sz="800">
                <a:solidFill>
                  <a:srgbClr val="434343"/>
                </a:solidFill>
                <a:latin typeface="Muli Regular"/>
                <a:ea typeface="Muli Regular"/>
                <a:cs typeface="Muli Regular"/>
                <a:sym typeface="Muli Regular"/>
              </a:rPr>
              <a:t>Broke down parts of functionalities to be in two different iterations → flexibility in not conforming one functionality to be completed within one iteration independently as we realise interconnections between functionalities eg. bootstrap &amp; Round Clearing</a:t>
            </a:r>
            <a:endParaRPr sz="800">
              <a:solidFill>
                <a:srgbClr val="434343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uli Regular"/>
              <a:buChar char="⬡"/>
            </a:pPr>
            <a:r>
              <a:rPr lang="en" sz="800">
                <a:solidFill>
                  <a:srgbClr val="434343"/>
                </a:solidFill>
                <a:latin typeface="Muli Regular"/>
                <a:ea typeface="Muli Regular"/>
                <a:cs typeface="Muli Regular"/>
                <a:sym typeface="Muli Regular"/>
              </a:rPr>
              <a:t>Otherwise, stuck to timeline well :)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e4463993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e446399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e4463993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e446399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e15b744c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e15b744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8e15b744c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8e15b744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asper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e15b744c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e15b744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6.gif"/><Relationship Id="rId5" Type="http://schemas.openxmlformats.org/officeDocument/2006/relationships/image" Target="../media/image29.gif"/><Relationship Id="rId6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SPM Final Presentation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626275" y="358375"/>
            <a:ext cx="81306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Breakdown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- Programming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1" name="Google Shape;131;p22"/>
          <p:cNvGraphicFramePr/>
          <p:nvPr/>
        </p:nvGraphicFramePr>
        <p:xfrm>
          <a:off x="626275" y="143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924825"/>
                <a:gridCol w="1159925"/>
                <a:gridCol w="817675"/>
                <a:gridCol w="4951875"/>
              </a:tblGrid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Hours spent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Tasks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TBX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69.9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19.6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Presentation Slides, Meeting Minutes, Bug Metric, Daily Updates, Scheduling, Testing, Knowledge sharing, Design, Planning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75.65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5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67.45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18.9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LXB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77.55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21.8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OYN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66.2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18.5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tracking schedule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580550" y="1352550"/>
            <a:ext cx="8019000" cy="18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Many different attributes under task type but not intuitive to categorize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Time factor in hours → inaccuracy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Optimistic project plan → unable to complete certain tasks as planned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580550" y="434575"/>
            <a:ext cx="7456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Overcoming challenges in </a:t>
            </a:r>
            <a:r>
              <a:rPr lang="en"/>
              <a:t>tracking schedule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80550" y="1581150"/>
            <a:ext cx="7954800" cy="18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E</a:t>
            </a:r>
            <a:r>
              <a:rPr lang="en"/>
              <a:t>nsures consistency across iterations,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Refers to previous PM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Constantly checks wiki and updating formatting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Call a short meeting and get the team together to explain the situation and schedule next iteration with realistic estimates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Metric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25" y="1162650"/>
            <a:ext cx="5772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580550" y="1352550"/>
            <a:ext cx="80925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Identifying Bottlenecks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Bootstrap -&gt; Round clearing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Web UI-&gt; Json Web Service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Scheduling debugging sessions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“Bug squashing day” each iteration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More debugging at iteration 4 (After UAT)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Total bug points in iteration &gt;= 10 (Stop current development and resolve bugs immediately)</a:t>
            </a:r>
            <a:endParaRPr/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Bug Metric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Follow-on Actions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580550" y="1352550"/>
            <a:ext cx="78273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Communicated severe problems identified by bug metrics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Scheduled team meeting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Discussed bug issues and debug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Checked schedule to plan subsequent tasks accordingly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Execute subsequent tasks</a:t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622550" y="1316375"/>
            <a:ext cx="6014400" cy="1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Muli"/>
              <a:buAutoNum type="arabicPeriod"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Difficulty collecting bug metrics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Most bugs were found while programming and were solved immediately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Muli"/>
              <a:buAutoNum type="arabicPeriod"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Unable to quickly determine source of bug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580550" y="205975"/>
            <a:ext cx="826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 when using bug metric</a:t>
            </a:r>
            <a:endParaRPr/>
          </a:p>
        </p:txBody>
      </p:sp>
      <p:sp>
        <p:nvSpPr>
          <p:cNvPr id="173" name="Google Shape;173;p28"/>
          <p:cNvSpPr txBox="1"/>
          <p:nvPr>
            <p:ph idx="2" type="body"/>
          </p:nvPr>
        </p:nvSpPr>
        <p:spPr>
          <a:xfrm>
            <a:off x="2396175" y="3112700"/>
            <a:ext cx="6172800" cy="1395000"/>
          </a:xfrm>
          <a:prstGeom prst="rect">
            <a:avLst/>
          </a:prstGeom>
          <a:gradFill>
            <a:gsLst>
              <a:gs pos="0">
                <a:srgbClr val="A458FF"/>
              </a:gs>
              <a:gs pos="39000">
                <a:srgbClr val="3544FF"/>
              </a:gs>
              <a:gs pos="100000">
                <a:srgbClr val="0A2F9E"/>
              </a:gs>
            </a:gsLst>
            <a:lin ang="8099331" scaled="0"/>
          </a:gra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Overcoming Challenges	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r">
              <a:spcBef>
                <a:spcPts val="600"/>
              </a:spcBef>
              <a:spcAft>
                <a:spcPts val="0"/>
              </a:spcAft>
              <a:buSzPts val="2000"/>
              <a:buFont typeface="Muli"/>
              <a:buAutoNum type="arabicPeriod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Use GIT to track where bug was introduced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r">
              <a:spcBef>
                <a:spcPts val="0"/>
              </a:spcBef>
              <a:spcAft>
                <a:spcPts val="0"/>
              </a:spcAft>
              <a:buSzPts val="2000"/>
              <a:buFont typeface="Muli"/>
              <a:buAutoNum type="arabicPeriod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Conscious effort to update bug metrics	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 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Usage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112" y="1163500"/>
            <a:ext cx="6405774" cy="37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Usage</a:t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27" y="572850"/>
            <a:ext cx="5029908" cy="4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Some</a:t>
            </a:r>
            <a:r>
              <a:rPr b="0" lang="en" sz="2400"/>
              <a:t> takeaways</a:t>
            </a:r>
            <a:endParaRPr sz="2400"/>
          </a:p>
        </p:txBody>
      </p:sp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188" y="1662763"/>
            <a:ext cx="1670725" cy="119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31"/>
          <p:cNvGraphicFramePr/>
          <p:nvPr/>
        </p:nvGraphicFramePr>
        <p:xfrm>
          <a:off x="3868200" y="31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1772675"/>
              </a:tblGrid>
              <a:tr h="23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Importance of regression testing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</a:tbl>
          </a:graphicData>
        </a:graphic>
      </p:graphicFrame>
      <p:pic>
        <p:nvPicPr>
          <p:cNvPr id="197" name="Google Shape;197;p31"/>
          <p:cNvPicPr preferRelativeResize="0"/>
          <p:nvPr/>
        </p:nvPicPr>
        <p:blipFill rotWithShape="1">
          <a:blip r:embed="rId5">
            <a:alphaModFix/>
          </a:blip>
          <a:srcRect b="37651" l="0" r="0" t="0"/>
          <a:stretch/>
        </p:blipFill>
        <p:spPr>
          <a:xfrm>
            <a:off x="6323075" y="1449253"/>
            <a:ext cx="1456825" cy="1618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31"/>
          <p:cNvGraphicFramePr/>
          <p:nvPr/>
        </p:nvGraphicFramePr>
        <p:xfrm>
          <a:off x="6165150" y="31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1772675"/>
              </a:tblGrid>
              <a:tr h="73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Working as a team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</a:tbl>
          </a:graphicData>
        </a:graphic>
      </p:graphicFrame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450" y="1606175"/>
            <a:ext cx="2286000" cy="1304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31"/>
          <p:cNvGraphicFramePr/>
          <p:nvPr/>
        </p:nvGraphicFramePr>
        <p:xfrm>
          <a:off x="1129600" y="31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2025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Importance of scheduling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(Planned)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638"/>
            <a:ext cx="8839195" cy="2395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207" name="Google Shape;207;p32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208" name="Google Shape;208;p3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2"/>
          <p:cNvSpPr txBox="1"/>
          <p:nvPr>
            <p:ph idx="4294967295" type="body"/>
          </p:nvPr>
        </p:nvSpPr>
        <p:spPr>
          <a:xfrm>
            <a:off x="554825" y="4079575"/>
            <a:ext cx="1850100" cy="8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BIOS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Student User Page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100" y="1211025"/>
            <a:ext cx="4003200" cy="25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4294967295" type="body"/>
          </p:nvPr>
        </p:nvSpPr>
        <p:spPr>
          <a:xfrm>
            <a:off x="554825" y="1906700"/>
            <a:ext cx="25377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Taking something from start to end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Working in pairs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32"/>
          <p:cNvSpPr txBox="1"/>
          <p:nvPr>
            <p:ph idx="4294967295" type="title"/>
          </p:nvPr>
        </p:nvSpPr>
        <p:spPr>
          <a:xfrm>
            <a:off x="554825" y="388525"/>
            <a:ext cx="3020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Main Takeaway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533400" y="533400"/>
            <a:ext cx="30201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rolled </a:t>
            </a:r>
            <a:endParaRPr/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2" name="Google Shape;222;p33"/>
          <p:cNvGraphicFramePr/>
          <p:nvPr/>
        </p:nvGraphicFramePr>
        <p:xfrm>
          <a:off x="952500" y="159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2413000"/>
                <a:gridCol w="2413000"/>
                <a:gridCol w="2413000"/>
              </a:tblGrid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Conflict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Root Cause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Resolution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Not enough time for testing and debugging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Too much time spent on coding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Schedule buffer time, effective task allocation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Not always full attendance during meetings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Many concurrent projects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Effective task allocation, team accountability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dk1"/>
                        </a:gs>
                      </a:gsLst>
                      <a:lin ang="1619866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533400" y="533400"/>
            <a:ext cx="6037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Fun Facts about us</a:t>
            </a:r>
            <a:endParaRPr sz="2400"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3001200"/>
            <a:ext cx="3710257" cy="188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49" y="1092250"/>
            <a:ext cx="3968903" cy="214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3650" y="533400"/>
            <a:ext cx="4398851" cy="43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3200" y="476100"/>
            <a:ext cx="2420000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533400" y="533400"/>
            <a:ext cx="6037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Fun Facts about us</a:t>
            </a:r>
            <a:endParaRPr sz="2400"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174525" y="1428125"/>
            <a:ext cx="6749100" cy="2750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 have the same preference for music genre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FFFFFF"/>
                </a:solidFill>
              </a:rPr>
              <a:t>Chinese pop songs</a:t>
            </a:r>
            <a:r>
              <a:rPr lang="en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4">
            <a:alphaModFix/>
          </a:blip>
          <a:srcRect b="0" l="18465" r="18427" t="0"/>
          <a:stretch/>
        </p:blipFill>
        <p:spPr>
          <a:xfrm>
            <a:off x="6723825" y="2873425"/>
            <a:ext cx="2096500" cy="17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>
            <a:off x="590925" y="1018776"/>
            <a:ext cx="7361634" cy="350692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home - SIS Project Way</a:t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 flipH="1">
            <a:off x="1363325" y="1402500"/>
            <a:ext cx="3856800" cy="2838000"/>
          </a:xfrm>
          <a:prstGeom prst="wedgeRectCallout">
            <a:avLst>
              <a:gd fmla="val -78026" name="adj1"/>
              <a:gd fmla="val 7089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our first home</a:t>
            </a:r>
            <a:endParaRPr sz="8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41" y="29356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520" y="1555090"/>
            <a:ext cx="3708425" cy="24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525" y="1060324"/>
            <a:ext cx="2565200" cy="1923941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60" name="Google Shape;260;p37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We had fun!</a:t>
            </a:r>
            <a:endParaRPr sz="1800"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6565550" y="527225"/>
            <a:ext cx="2199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4294967295"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(Actual)</a:t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638"/>
            <a:ext cx="8839195" cy="2395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Differences in schedule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75" y="1745275"/>
            <a:ext cx="8027651" cy="2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VS Planned Schedule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75" y="1182425"/>
            <a:ext cx="5977597" cy="37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580550" y="124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3949950"/>
                <a:gridCol w="3949950"/>
              </a:tblGrid>
              <a:tr h="4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Wiki Questions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Answers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4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Drop any functionalities?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Add any functionalities?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No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Any frameworks/external libraries?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9100" y="205975"/>
            <a:ext cx="84078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Breakdown - Programming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8" name="Google Shape;108;p19"/>
          <p:cNvGraphicFramePr/>
          <p:nvPr/>
        </p:nvGraphicFramePr>
        <p:xfrm>
          <a:off x="5204000" y="119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984125"/>
                <a:gridCol w="1506675"/>
                <a:gridCol w="1062100"/>
              </a:tblGrid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Hours spent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TBX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120.24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109.85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133.24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22.8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LXB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108.39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18.5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OYN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112.89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19.3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39575"/>
            <a:ext cx="39528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49100" y="205975"/>
            <a:ext cx="84078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Breakdown - Programming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6" name="Google Shape;116;p20"/>
          <p:cNvGraphicFramePr/>
          <p:nvPr/>
        </p:nvGraphicFramePr>
        <p:xfrm>
          <a:off x="5204000" y="119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1872625"/>
                <a:gridCol w="1570200"/>
              </a:tblGrid>
              <a:tr h="6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 time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584.61 hours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Average time per person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116.922 hours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Below Average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TT, LXB, OYN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Above average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TBX, CL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39575"/>
            <a:ext cx="39528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49100" y="205975"/>
            <a:ext cx="84078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Breakdown - Programming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4" name="Google Shape;124;p21"/>
          <p:cNvGraphicFramePr/>
          <p:nvPr/>
        </p:nvGraphicFramePr>
        <p:xfrm>
          <a:off x="626275" y="128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{7E4C01D3-2858-4E02-8331-599B9246D0B3}</a:tableStyleId>
              </a:tblPr>
              <a:tblGrid>
                <a:gridCol w="924825"/>
                <a:gridCol w="1159925"/>
                <a:gridCol w="817675"/>
                <a:gridCol w="4951875"/>
              </a:tblGrid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Hours spent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Functionalities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TBX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120.24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Bootstrap Validation, Add bid, Json Web services, Drop Section, Bid Status, Round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109.85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Add bid, 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Update Bid,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Login, Add bid validation, Round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133.24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22.8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Bootstrap Validation, Delete Bid, Login,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Json Web services, Drop Section, Bid Status, Add bid validation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LXB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108.39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18.5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Bootstrap, 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Delete Bid</a:t>
                      </a:r>
                      <a:r>
                        <a:rPr lang="en">
                          <a:solidFill>
                            <a:srgbClr val="F3F3F3"/>
                          </a:solidFill>
                        </a:rPr>
                        <a:t>, UI, Protect 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OYN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112.89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19.3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Bootstrap, 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Update Bid, UI, Protect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